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91" r:id="rId5"/>
    <p:sldId id="289" r:id="rId6"/>
    <p:sldId id="290" r:id="rId7"/>
    <p:sldId id="292" r:id="rId8"/>
    <p:sldId id="293" r:id="rId9"/>
    <p:sldId id="294" r:id="rId10"/>
    <p:sldId id="295" r:id="rId11"/>
    <p:sldId id="322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720581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r>
              <a:rPr lang="cs-CZ" dirty="0"/>
              <a:t>Školení pro Konečné uživatele</a:t>
            </a:r>
          </a:p>
          <a:p>
            <a:r>
              <a:rPr lang="cs-CZ" dirty="0"/>
              <a:t>19. 9. 2019, Zlín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327D3B9-9096-4241-A666-4D181B64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04" y="107710"/>
            <a:ext cx="11224591" cy="10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75" y="1281420"/>
            <a:ext cx="10969487" cy="557658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Zaslané připomínky k vyúčtování</a:t>
            </a:r>
            <a:r>
              <a:rPr lang="cs-CZ" dirty="0"/>
              <a:t>: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dirty="0"/>
              <a:t>dodán seznam připomínek e-mailem – doporučujeme </a:t>
            </a:r>
            <a:r>
              <a:rPr lang="cs-CZ" b="1" dirty="0"/>
              <a:t>volat a vyjasnit </a:t>
            </a:r>
            <a:r>
              <a:rPr lang="cs-CZ" dirty="0"/>
              <a:t>si každou odrážku, co tím je míněno, 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b="1" dirty="0"/>
              <a:t>předejít druhému kolu </a:t>
            </a:r>
            <a:r>
              <a:rPr lang="cs-CZ" dirty="0"/>
              <a:t>připomínek konzultací první výzvy,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b="1" dirty="0"/>
              <a:t>neodpovídat na zaslané připomínky </a:t>
            </a:r>
            <a:r>
              <a:rPr lang="cs-CZ" dirty="0"/>
              <a:t>přímo do dopisu způsobem – doloženo, nemusíme dokládat, nerelevantní apod. – kdyby to nebylo v podmínkách FMP, tak bychom to nepsali, že potřebujeme. Vše co napíšeme do dopisu koresponduje s nastavenými pravidly FMP a musí se doložit.</a:t>
            </a:r>
          </a:p>
          <a:p>
            <a:pPr marL="265113" indent="0" algn="just">
              <a:buNone/>
            </a:pPr>
            <a:endParaRPr lang="cs-CZ" dirty="0"/>
          </a:p>
          <a:p>
            <a:pPr marL="265113" indent="0" algn="just">
              <a:buNone/>
            </a:pPr>
            <a:r>
              <a:rPr lang="cs-CZ" b="1" dirty="0"/>
              <a:t>Čím </a:t>
            </a:r>
            <a:r>
              <a:rPr lang="cs-CZ" b="1" dirty="0">
                <a:solidFill>
                  <a:srgbClr val="FF0000"/>
                </a:solidFill>
              </a:rPr>
              <a:t>déle dokládáte </a:t>
            </a:r>
            <a:r>
              <a:rPr lang="cs-CZ" b="1" dirty="0"/>
              <a:t>připomínky vyúčtování, tím </a:t>
            </a:r>
            <a:r>
              <a:rPr lang="cs-CZ" b="1" dirty="0">
                <a:solidFill>
                  <a:srgbClr val="FF0000"/>
                </a:solidFill>
              </a:rPr>
              <a:t>později dostanete peníze zpět</a:t>
            </a:r>
            <a:r>
              <a:rPr lang="cs-CZ" b="1" dirty="0"/>
              <a:t>, záleží to na Vaší přípravě, podmínky co se musí </a:t>
            </a:r>
            <a:r>
              <a:rPr lang="cs-CZ" b="1" dirty="0" err="1"/>
              <a:t>vydokladovat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znáte již při vyhlášení výzvy</a:t>
            </a:r>
            <a:r>
              <a:rPr lang="cs-CZ" b="1" dirty="0"/>
              <a:t>!!!</a:t>
            </a:r>
            <a:endParaRPr lang="cs-CZ" dirty="0"/>
          </a:p>
          <a:p>
            <a:pPr marL="265113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966"/>
            <a:ext cx="9144000" cy="2048954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5110"/>
            <a:ext cx="9144000" cy="204895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Bc. Hana Strnadelová</a:t>
            </a:r>
          </a:p>
          <a:p>
            <a:endParaRPr lang="cs-CZ" dirty="0"/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r>
              <a:rPr lang="cs-CZ" dirty="0"/>
              <a:t>573 776 055, 731 205 005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0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5A8C-DCC4-4011-8145-A0AB526A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948"/>
            <a:ext cx="10515600" cy="4351338"/>
          </a:xfrm>
        </p:spPr>
        <p:txBody>
          <a:bodyPr>
            <a:normAutofit/>
          </a:bodyPr>
          <a:lstStyle/>
          <a:p>
            <a:pPr marL="360363" lvl="1" algn="just"/>
            <a:r>
              <a:rPr lang="cs-CZ" sz="2800" dirty="0"/>
              <a:t>nepotřebujeme konzultace, všechno máme načtené,</a:t>
            </a:r>
          </a:p>
          <a:p>
            <a:pPr marL="360363" lvl="1" algn="just"/>
            <a:r>
              <a:rPr lang="cs-CZ" sz="2800" dirty="0"/>
              <a:t>nepotřebujeme se ptát, všemu rozumíme,</a:t>
            </a:r>
          </a:p>
          <a:p>
            <a:pPr marL="360363" lvl="1" algn="just"/>
            <a:endParaRPr lang="cs-CZ" sz="2800" dirty="0"/>
          </a:p>
          <a:p>
            <a:pPr marL="360363" lvl="1" algn="just"/>
            <a:r>
              <a:rPr lang="cs-CZ" sz="2800" dirty="0"/>
              <a:t>raději se 2x zeptat, než vzniknou chyby: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časová náročnost </a:t>
            </a:r>
            <a:r>
              <a:rPr lang="cs-CZ" sz="2800" dirty="0"/>
              <a:t>- pro vyřízení změn jsou lhůty a administrace se časově protáhne,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finanční náročnost </a:t>
            </a:r>
            <a:r>
              <a:rPr lang="cs-CZ" sz="2800" dirty="0"/>
              <a:t>– pošta, Vaše cesty, kopie dokladů, apod.,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VÁŠ ČAS</a:t>
            </a:r>
            <a:r>
              <a:rPr lang="cs-CZ" sz="2800" dirty="0"/>
              <a:t>.</a:t>
            </a:r>
          </a:p>
          <a:p>
            <a:pPr marL="360363" lvl="1" algn="just"/>
            <a:endParaRPr lang="cs-CZ" sz="2800" dirty="0"/>
          </a:p>
          <a:p>
            <a:pPr marL="131763" lvl="1" indent="0" algn="just">
              <a:buNone/>
            </a:pPr>
            <a:endParaRPr lang="cs-CZ" sz="2800" dirty="0"/>
          </a:p>
          <a:p>
            <a:pPr lvl="1" algn="just"/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34C4D0E-F463-45AD-B246-CEB47C9C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3" y="277091"/>
            <a:ext cx="10515600" cy="1325563"/>
          </a:xfrm>
        </p:spPr>
        <p:txBody>
          <a:bodyPr/>
          <a:lstStyle/>
          <a:p>
            <a:r>
              <a:rPr lang="cs-CZ" b="1" dirty="0"/>
              <a:t>Osobní přístup</a:t>
            </a:r>
          </a:p>
        </p:txBody>
      </p:sp>
    </p:spTree>
    <p:extLst>
      <p:ext uri="{BB962C8B-B14F-4D97-AF65-F5344CB8AC3E}">
        <p14:creationId xmlns:p14="http://schemas.microsoft.com/office/powerpoint/2010/main" val="12220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212168"/>
            <a:ext cx="10969487" cy="507875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Elektronické verze neodpovídají</a:t>
            </a:r>
            <a:r>
              <a:rPr lang="cs-CZ" dirty="0"/>
              <a:t> tištěné podobě (pozor na CD a DVD, proděrované nelze načíst),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Seřazení dokumentů</a:t>
            </a:r>
            <a:r>
              <a:rPr lang="cs-CZ" dirty="0"/>
              <a:t>, jejich číslování a označení nenavazuje na strukturu podrobného rozpočtu (návaznost rozpočtu na číslování SDV),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Vyúčtování předložit v podobě, ze které </a:t>
            </a:r>
            <a:r>
              <a:rPr lang="cs-CZ" b="1" dirty="0"/>
              <a:t>lze bez problémů vyjmout listy </a:t>
            </a:r>
            <a:r>
              <a:rPr lang="cs-CZ" dirty="0"/>
              <a:t>(určitě ne kroužkovou vazbu),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Více dokladů k jedné položce</a:t>
            </a:r>
            <a:r>
              <a:rPr lang="cs-CZ" dirty="0"/>
              <a:t>, např. 3.1: </a:t>
            </a:r>
          </a:p>
          <a:p>
            <a:pPr lvl="1" algn="just">
              <a:buFontTx/>
              <a:buChar char="-"/>
            </a:pPr>
            <a:r>
              <a:rPr lang="cs-CZ" sz="2800" dirty="0"/>
              <a:t>je třeba doklady uvést do SDV pod číslováním 3.1.1, 3.1.2, apod.,</a:t>
            </a:r>
          </a:p>
          <a:p>
            <a:pPr lvl="1" algn="just">
              <a:buFontTx/>
              <a:buChar char="-"/>
            </a:pPr>
            <a:r>
              <a:rPr lang="cs-CZ" sz="2800" dirty="0"/>
              <a:t>je třeba doklady takto označit i seřadit,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marL="228600" lvl="1" algn="just">
              <a:spcBef>
                <a:spcPts val="1000"/>
              </a:spcBef>
            </a:pPr>
            <a:r>
              <a:rPr lang="cs-CZ" sz="2800" b="1" dirty="0"/>
              <a:t>Jeden doklad pro více položek </a:t>
            </a:r>
            <a:r>
              <a:rPr lang="cs-CZ" sz="2800" dirty="0"/>
              <a:t>– např. 1 faktura na stravu a ubytování:</a:t>
            </a:r>
          </a:p>
          <a:p>
            <a:pPr lvl="1" algn="just">
              <a:buFontTx/>
              <a:buChar char="-"/>
            </a:pPr>
            <a:r>
              <a:rPr lang="cs-CZ" sz="2800" dirty="0"/>
              <a:t>rozkopírovat doklad ke každé položce (vč. úhrady, zaúčtování aj.),</a:t>
            </a:r>
          </a:p>
          <a:p>
            <a:pPr lvl="1" algn="just">
              <a:buFontTx/>
              <a:buChar char="-"/>
            </a:pPr>
            <a:r>
              <a:rPr lang="cs-CZ" sz="2800" dirty="0"/>
              <a:t>zvýraznit částku a text ke konkrétní položce,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marL="265113" lvl="1" indent="-265113" algn="just"/>
            <a:r>
              <a:rPr lang="cs-CZ" sz="2800" b="1" dirty="0"/>
              <a:t>Některé doklady nejsou doloženy </a:t>
            </a:r>
            <a:r>
              <a:rPr lang="cs-CZ" sz="2800" dirty="0"/>
              <a:t>– 1 položka = </a:t>
            </a:r>
            <a:r>
              <a:rPr lang="cs-CZ" sz="2800" dirty="0" err="1"/>
              <a:t>obj</a:t>
            </a:r>
            <a:r>
              <a:rPr lang="cs-CZ" sz="2800" dirty="0"/>
              <a:t> / fa / úhrada / zaúčtování / seznamy / prezenční listiny / předávací protokoly / dodací listy / </a:t>
            </a:r>
            <a:r>
              <a:rPr lang="cs-CZ" sz="2800" dirty="0" err="1"/>
              <a:t>puťovky</a:t>
            </a:r>
            <a:r>
              <a:rPr lang="cs-CZ" sz="2800" dirty="0"/>
              <a:t>……. doložena jen část – </a:t>
            </a:r>
            <a:r>
              <a:rPr lang="cs-CZ" sz="2800" u="sng" dirty="0"/>
              <a:t>kontrola dle typu výdaje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56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Termíny:</a:t>
            </a:r>
          </a:p>
          <a:p>
            <a:pPr lvl="1" algn="just">
              <a:buFontTx/>
              <a:buChar char="-"/>
            </a:pPr>
            <a:r>
              <a:rPr lang="cs-CZ" sz="2800" dirty="0"/>
              <a:t>posuny termínů realizace – je třeba zavčas hlásit z důvodu kontrol prováděných na místě,</a:t>
            </a:r>
          </a:p>
          <a:p>
            <a:pPr lvl="1" algn="just">
              <a:buFontTx/>
              <a:buChar char="-"/>
            </a:pPr>
            <a:r>
              <a:rPr lang="cs-CZ" sz="2800" dirty="0"/>
              <a:t>SDV se sestavuje do 30 kal. dní od fyzického ukončení, kurz v měsíci, kdy se sestavuje (odkaz na stránkách Správce),</a:t>
            </a:r>
          </a:p>
          <a:p>
            <a:pPr marL="457200" lvl="1" indent="0" algn="just">
              <a:buNone/>
            </a:pPr>
            <a:endParaRPr lang="cs-CZ" sz="2800" dirty="0"/>
          </a:p>
          <a:p>
            <a:pPr algn="just"/>
            <a:r>
              <a:rPr lang="cs-CZ" b="1" dirty="0"/>
              <a:t>Úhrady:</a:t>
            </a:r>
          </a:p>
          <a:p>
            <a:pPr lvl="1" algn="just">
              <a:buFontTx/>
              <a:buChar char="-"/>
            </a:pPr>
            <a:r>
              <a:rPr lang="cs-CZ" sz="2800" dirty="0"/>
              <a:t>náklady musí být uhrazeny do předložení vyúčtování,</a:t>
            </a:r>
          </a:p>
          <a:p>
            <a:pPr lvl="1" algn="just">
              <a:buFontTx/>
              <a:buChar char="-"/>
            </a:pPr>
            <a:r>
              <a:rPr lang="cs-CZ" sz="2800" dirty="0"/>
              <a:t>cestovní příkaz musí být uhrazen do 10 dní od vykonané cesty, pokud vnitřní směrnice neurčuje jiný termín,</a:t>
            </a:r>
          </a:p>
          <a:p>
            <a:pPr lvl="1" algn="just">
              <a:buFontTx/>
              <a:buChar char="-"/>
            </a:pPr>
            <a:r>
              <a:rPr lang="cs-CZ" sz="2800" dirty="0"/>
              <a:t>elektronický výpis stačí, ale ne avízo, musí být výpis!!! (musí být vidět majitel),</a:t>
            </a:r>
          </a:p>
          <a:p>
            <a:pPr lvl="1" algn="just">
              <a:buFontTx/>
              <a:buChar char="-"/>
            </a:pPr>
            <a:r>
              <a:rPr lang="cs-CZ" sz="2800" dirty="0"/>
              <a:t>úhrada z jiné banky než ve smlouvě:</a:t>
            </a:r>
          </a:p>
          <a:p>
            <a:pPr marL="984250" lvl="1" indent="-325438" algn="just">
              <a:buFont typeface="Wingdings" panose="05000000000000000000" pitchFamily="2" charset="2"/>
              <a:buChar char="Ø"/>
            </a:pPr>
            <a:r>
              <a:rPr lang="cs-CZ" sz="2800" dirty="0"/>
              <a:t>stačí popis do ZZ,</a:t>
            </a:r>
          </a:p>
          <a:p>
            <a:pPr marL="984250" lvl="1" indent="-325438" algn="just">
              <a:buFont typeface="Wingdings" panose="05000000000000000000" pitchFamily="2" charset="2"/>
              <a:buChar char="Ø"/>
            </a:pPr>
            <a:r>
              <a:rPr lang="cs-CZ" sz="2800" dirty="0"/>
              <a:t>není třeba dokládat smlouvu o účtu,</a:t>
            </a:r>
          </a:p>
          <a:p>
            <a:pPr marL="984250" lvl="1" indent="-325438" algn="just">
              <a:buFont typeface="Wingdings" panose="05000000000000000000" pitchFamily="2" charset="2"/>
              <a:buChar char="Ø"/>
            </a:pPr>
            <a:r>
              <a:rPr lang="cs-CZ" sz="2800" dirty="0"/>
              <a:t>nemusí být doložen celý výpis, jen první strana s hlavičkou (ověření, že patří KU) a stránka s úhradou,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31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366268"/>
          </a:xfrm>
        </p:spPr>
        <p:txBody>
          <a:bodyPr>
            <a:normAutofit/>
          </a:bodyPr>
          <a:lstStyle/>
          <a:p>
            <a:pPr marL="228600" lvl="1" algn="just">
              <a:spcBef>
                <a:spcPts val="1000"/>
              </a:spcBef>
            </a:pPr>
            <a:r>
              <a:rPr lang="cs-CZ" sz="2800" dirty="0"/>
              <a:t>Nedostatečný postup při </a:t>
            </a:r>
            <a:r>
              <a:rPr lang="cs-CZ" sz="2800" b="1" dirty="0"/>
              <a:t>zadávacím řízení</a:t>
            </a:r>
            <a:r>
              <a:rPr lang="cs-CZ" sz="2800" dirty="0"/>
              <a:t>, nedodržení podmínek zákona nebo interních směrnic,</a:t>
            </a:r>
          </a:p>
          <a:p>
            <a:pPr marL="228600" lvl="1" algn="just">
              <a:spcBef>
                <a:spcPts val="1000"/>
              </a:spcBef>
            </a:pPr>
            <a:endParaRPr lang="cs-CZ" sz="2800" dirty="0"/>
          </a:p>
          <a:p>
            <a:pPr marL="228600" lvl="1" algn="just">
              <a:spcBef>
                <a:spcPts val="1000"/>
              </a:spcBef>
            </a:pPr>
            <a:r>
              <a:rPr lang="cs-CZ" sz="2800" dirty="0"/>
              <a:t>Uvedeny </a:t>
            </a:r>
            <a:r>
              <a:rPr lang="cs-CZ" sz="2800" b="1" dirty="0"/>
              <a:t>náklady</a:t>
            </a:r>
            <a:r>
              <a:rPr lang="cs-CZ" sz="2800" dirty="0"/>
              <a:t>, které: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nebyly dosud zahrnuty do rozpočtu,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nejsou nezbytné pro realizaci projektu. </a:t>
            </a:r>
          </a:p>
          <a:p>
            <a:pPr marL="457200" lvl="1" indent="-457200" algn="just">
              <a:lnSpc>
                <a:spcPct val="70000"/>
              </a:lnSpc>
            </a:pPr>
            <a:endParaRPr lang="cs-CZ" sz="2800" dirty="0"/>
          </a:p>
          <a:p>
            <a:pPr marL="265113" lvl="1" indent="-265113" algn="just">
              <a:lnSpc>
                <a:spcPct val="70000"/>
              </a:lnSpc>
            </a:pPr>
            <a:r>
              <a:rPr lang="cs-CZ" sz="2800" b="1" dirty="0"/>
              <a:t>Chyby u mezd</a:t>
            </a:r>
            <a:r>
              <a:rPr lang="cs-CZ" sz="2800" dirty="0"/>
              <a:t>: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nesedí hodiny mezi dohodou/ML/výkazem,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částky nesedí mezi těmito dokumenty,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termíny neodpovídají skutečně odvedené práci,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nejasnosti v termínech výplat (měsíc po předání, na konci </a:t>
            </a:r>
            <a:r>
              <a:rPr lang="cs-CZ" sz="2800" dirty="0" err="1"/>
              <a:t>pr</a:t>
            </a:r>
            <a:r>
              <a:rPr lang="cs-CZ" sz="2800" dirty="0"/>
              <a:t>., aj.),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zvýrazněna jedna částka úhrady, ale v tom je více zaměstnanců.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sz="2800" dirty="0"/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98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271016"/>
            <a:ext cx="10969487" cy="52994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Chyby v Závěrečné zprávě:</a:t>
            </a:r>
            <a:r>
              <a:rPr lang="cs-CZ" dirty="0"/>
              <a:t> </a:t>
            </a:r>
          </a:p>
          <a:p>
            <a:pPr lvl="1" algn="just">
              <a:buFontTx/>
              <a:buChar char="-"/>
            </a:pPr>
            <a:r>
              <a:rPr lang="cs-CZ" sz="2800" dirty="0"/>
              <a:t>v úvodu </a:t>
            </a:r>
            <a:r>
              <a:rPr lang="cs-CZ" sz="2800" u="sng" dirty="0"/>
              <a:t>neodpovídají informace </a:t>
            </a:r>
            <a:r>
              <a:rPr lang="cs-CZ" sz="2800" dirty="0"/>
              <a:t>ze Smlouvy o NFP,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část 5. Příspěvek k horizontálním principům – v kolonce opatření uvést i </a:t>
            </a:r>
            <a:r>
              <a:rPr lang="cs-CZ" sz="2800" u="sng" dirty="0"/>
              <a:t>název principu</a:t>
            </a:r>
            <a:r>
              <a:rPr lang="cs-CZ" sz="2800" dirty="0"/>
              <a:t>, který jste si v </a:t>
            </a:r>
            <a:r>
              <a:rPr lang="cs-CZ" sz="2800" dirty="0" err="1"/>
              <a:t>ŽoNFP</a:t>
            </a:r>
            <a:r>
              <a:rPr lang="cs-CZ" sz="2800" dirty="0"/>
              <a:t> zvolili,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Popis aktivit – musí se popsat to, </a:t>
            </a:r>
            <a:r>
              <a:rPr lang="cs-CZ" sz="2800" u="sng" dirty="0"/>
              <a:t>co se udělalo</a:t>
            </a:r>
            <a:r>
              <a:rPr lang="cs-CZ" sz="2800" dirty="0"/>
              <a:t>, ale odpovídat plánu v </a:t>
            </a:r>
            <a:r>
              <a:rPr lang="cs-CZ" sz="2800" dirty="0" err="1"/>
              <a:t>ŽoNFP</a:t>
            </a:r>
            <a:r>
              <a:rPr lang="cs-CZ" sz="2800" dirty="0"/>
              <a:t> (někdy úplně jiné aktivity, opomenuté aktivity, zkopírovaný text z žádosti – plán ne realizace apod.),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u="sng" dirty="0"/>
              <a:t>není popis organizačního, technického a personálního zajištění </a:t>
            </a:r>
            <a:r>
              <a:rPr lang="cs-CZ" sz="2800" dirty="0"/>
              <a:t>(hlavně to personální je podstatné i pro osoby, které jsou uvedeny na VPD při proplácení v rámci projektu – nutná </a:t>
            </a:r>
            <a:r>
              <a:rPr lang="cs-CZ" sz="2800" dirty="0" err="1"/>
              <a:t>provazba</a:t>
            </a:r>
            <a:r>
              <a:rPr lang="cs-CZ" sz="2800" dirty="0"/>
              <a:t>),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schází </a:t>
            </a:r>
            <a:r>
              <a:rPr lang="cs-CZ" sz="2800" u="sng" dirty="0"/>
              <a:t>jakýkoliv popis přeshraniční spolupráce a dopadu</a:t>
            </a:r>
            <a:r>
              <a:rPr lang="cs-CZ" sz="2800" dirty="0"/>
              <a:t>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9024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75" y="1281420"/>
            <a:ext cx="10969487" cy="507875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Chyby v Závěrečné zprávě:</a:t>
            </a:r>
            <a:r>
              <a:rPr lang="cs-CZ" dirty="0"/>
              <a:t> </a:t>
            </a:r>
          </a:p>
          <a:p>
            <a:pPr lvl="1" algn="just">
              <a:buFontTx/>
              <a:buChar char="-"/>
            </a:pPr>
            <a:r>
              <a:rPr lang="cs-CZ" sz="2800" u="sng" dirty="0"/>
              <a:t>popis změn </a:t>
            </a:r>
            <a:r>
              <a:rPr lang="cs-CZ" sz="2800" dirty="0"/>
              <a:t>– neodpovídá částkám a přesunům v rozpočtu, změny termínů, míst, bankovních účtů apod.,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popis publicity – musí navazovat na to, co je zvoleno v </a:t>
            </a:r>
            <a:r>
              <a:rPr lang="cs-CZ" sz="2800" dirty="0" err="1"/>
              <a:t>ŽoNFP</a:t>
            </a:r>
            <a:r>
              <a:rPr lang="cs-CZ" sz="2800" dirty="0"/>
              <a:t> a </a:t>
            </a:r>
            <a:r>
              <a:rPr lang="cs-CZ" sz="2800" u="sng" dirty="0"/>
              <a:t>popsat skutečnost, jak se toto naplnilo</a:t>
            </a:r>
            <a:r>
              <a:rPr lang="cs-CZ" sz="2800" dirty="0"/>
              <a:t>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popis udržitelnosti – musí být popis personální, technický a finanční – </a:t>
            </a:r>
            <a:r>
              <a:rPr lang="cs-CZ" sz="2800" u="sng" dirty="0"/>
              <a:t>nezapomenout na slovensko-českou využitelnost</a:t>
            </a:r>
            <a:r>
              <a:rPr lang="cs-CZ" sz="2800" dirty="0"/>
              <a:t> v době udržitelnosti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Financování MP – opsat údaje ze smlouvy, druhý sloupec opsat údaje z SDV.</a:t>
            </a:r>
          </a:p>
        </p:txBody>
      </p:sp>
    </p:spTree>
    <p:extLst>
      <p:ext uri="{BB962C8B-B14F-4D97-AF65-F5344CB8AC3E}">
        <p14:creationId xmlns:p14="http://schemas.microsoft.com/office/powerpoint/2010/main" val="20138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75" y="1619748"/>
            <a:ext cx="10969487" cy="4351284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Nejsou respektovány termíny pro vyúčtování</a:t>
            </a:r>
            <a:r>
              <a:rPr lang="cs-CZ" dirty="0"/>
              <a:t>: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dirty="0"/>
              <a:t>vyúčtování </a:t>
            </a:r>
            <a:r>
              <a:rPr lang="cs-CZ" u="sng" dirty="0"/>
              <a:t>předloženo pozdě </a:t>
            </a:r>
            <a:r>
              <a:rPr lang="cs-CZ" dirty="0"/>
              <a:t>– ubírá se KU termín pro doložení připomínek,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u="sng" dirty="0"/>
              <a:t>řešeno pozdě</a:t>
            </a:r>
            <a:r>
              <a:rPr lang="cs-CZ" dirty="0"/>
              <a:t> - první připomínky do 20 kalendářních dní, ale teprve 18 den telefon a řeší se co vlastně doplnit,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dirty="0"/>
              <a:t>dvě možnosti na opravu vyúčtování – připomínky zaslány dvakrát (termíny viz. prezentace vyúčtování).</a:t>
            </a:r>
          </a:p>
          <a:p>
            <a:pPr marL="265113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818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836</Words>
  <Application>Microsoft Office PowerPoint</Application>
  <PresentationFormat>Širokoúhlá obrazovka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Nejčastější chyby</vt:lpstr>
      <vt:lpstr>Osobní přístup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Strnadelová</cp:lastModifiedBy>
  <cp:revision>111</cp:revision>
  <cp:lastPrinted>2018-10-05T12:42:55Z</cp:lastPrinted>
  <dcterms:created xsi:type="dcterms:W3CDTF">2018-08-14T04:53:05Z</dcterms:created>
  <dcterms:modified xsi:type="dcterms:W3CDTF">2019-09-17T08:10:28Z</dcterms:modified>
</cp:coreProperties>
</file>